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13716000" cx="24387175"/>
  <p:notesSz cx="6858000" cy="9144000"/>
  <p:embeddedFontLst>
    <p:embeddedFont>
      <p:font typeface="Open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E47A004-6F54-43F7-8AD9-FF86CE22072D}">
  <a:tblStyle styleId="{7E47A004-6F54-43F7-8AD9-FF86CE2207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OpenSans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f802720da_0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g10f802720da_0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fb49e6e816_0_1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gfb49e6e816_0_1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25b8bf0dc3_0_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25b8bf0dc3_0_1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125b8bf0dc3_0_1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fb49e6e816_0_16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fb49e6e816_0_1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25b8bf0dc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125b8bf0dc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25b8bf0dc3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125b8bf0dc3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5b8bf0dc3_0_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5b8bf0dc3_0_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125b8bf0dc3_0_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25d7ab9d19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11" name="Google Shape;211;g125d7ab9d19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25d7ab9d19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18" name="Google Shape;218;g125d7ab9d19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25d7ab9d19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Lewis</a:t>
            </a:r>
            <a:endParaRPr/>
          </a:p>
        </p:txBody>
      </p:sp>
      <p:sp>
        <p:nvSpPr>
          <p:cNvPr id="226" name="Google Shape;226;g125d7ab9d19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c6225cc3a_1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c6225cc3a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10c6225cc3a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25b8bf0dc3_0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25b8bf0dc3_0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125b8bf0dc3_0_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25b8bf0dc3_0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/>
          </a:p>
        </p:txBody>
      </p:sp>
      <p:sp>
        <p:nvSpPr>
          <p:cNvPr id="243" name="Google Shape;243;g125b8bf0dc3_0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11066a49958_13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11066a49958_13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25b8bf0dc3_0_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25b8bf0dc3_0_4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125b8bf0dc3_0_4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b49e6e816_0_1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fb49e6e816_0_1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5b8bf0dc3_0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5b8bf0dc3_0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125b8bf0dc3_0_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5b8bf0dc3_0_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5b8bf0dc3_0_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125b8bf0dc3_0_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5b8bf0dc3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5b8bf0dc3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125b8bf0dc3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1d55445a66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800"/>
          </a:p>
        </p:txBody>
      </p:sp>
      <p:sp>
        <p:nvSpPr>
          <p:cNvPr id="141" name="Google Shape;141;g11d55445a66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5b8bf0dc3_0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25b8bf0dc3_0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125b8bf0dc3_0_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>
            <a:off x="861219" y="3595738"/>
            <a:ext cx="25129908" cy="8531688"/>
          </a:xfrm>
          <a:custGeom>
            <a:rect b="b" l="l" r="r" t="t"/>
            <a:pathLst>
              <a:path extrusionOk="0" h="8531688" w="25129909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5780" y="913387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1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4" name="Google Shape;84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3"/>
          <p:cNvSpPr/>
          <p:nvPr/>
        </p:nvSpPr>
        <p:spPr>
          <a:xfrm>
            <a:off x="50103" y="564204"/>
            <a:ext cx="24387175" cy="5466945"/>
          </a:xfrm>
          <a:custGeom>
            <a:rect b="b" l="l" r="r" t="t"/>
            <a:pathLst>
              <a:path extrusionOk="0" h="5466945" w="24387176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3"/>
          <p:cNvSpPr txBox="1"/>
          <p:nvPr>
            <p:ph type="title"/>
          </p:nvPr>
        </p:nvSpPr>
        <p:spPr>
          <a:xfrm>
            <a:off x="1676619" y="730251"/>
            <a:ext cx="1886938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" name="Google Shape;2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1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4"/>
          <p:cNvSpPr txBox="1"/>
          <p:nvPr>
            <p:ph type="title"/>
          </p:nvPr>
        </p:nvSpPr>
        <p:spPr>
          <a:xfrm>
            <a:off x="1663917" y="3419477"/>
            <a:ext cx="14645007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4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6" name="Google Shape;3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5780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/>
          <p:nvPr>
            <p:ph type="title"/>
          </p:nvPr>
        </p:nvSpPr>
        <p:spPr>
          <a:xfrm>
            <a:off x="1676619" y="730251"/>
            <a:ext cx="19093324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1" name="Google Shape;41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1679795" y="730251"/>
            <a:ext cx="19052825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" type="body"/>
          </p:nvPr>
        </p:nvSpPr>
        <p:spPr>
          <a:xfrm>
            <a:off x="1679796" y="3362326"/>
            <a:ext cx="10316917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45" name="Google Shape;45;p6"/>
          <p:cNvSpPr txBox="1"/>
          <p:nvPr>
            <p:ph idx="2" type="body"/>
          </p:nvPr>
        </p:nvSpPr>
        <p:spPr>
          <a:xfrm>
            <a:off x="1679796" y="5010150"/>
            <a:ext cx="10316917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3" type="body"/>
          </p:nvPr>
        </p:nvSpPr>
        <p:spPr>
          <a:xfrm>
            <a:off x="12346007" y="3362326"/>
            <a:ext cx="10367726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47" name="Google Shape;47;p6"/>
          <p:cNvSpPr txBox="1"/>
          <p:nvPr>
            <p:ph idx="4" type="body"/>
          </p:nvPr>
        </p:nvSpPr>
        <p:spPr>
          <a:xfrm>
            <a:off x="12346007" y="5010150"/>
            <a:ext cx="10367726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0" name="Google Shape;50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7"/>
          <p:cNvSpPr/>
          <p:nvPr/>
        </p:nvSpPr>
        <p:spPr>
          <a:xfrm>
            <a:off x="861219" y="3595738"/>
            <a:ext cx="25129907" cy="8531688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7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55" name="Google Shape;55;p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16183638" y="9013230"/>
            <a:ext cx="3257669" cy="3257669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7"/>
          <p:cNvSpPr/>
          <p:nvPr/>
        </p:nvSpPr>
        <p:spPr>
          <a:xfrm>
            <a:off x="21320100" y="44251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17762247" y="5257042"/>
            <a:ext cx="5917515" cy="59175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7"/>
          <p:cNvSpPr/>
          <p:nvPr/>
        </p:nvSpPr>
        <p:spPr>
          <a:xfrm>
            <a:off x="16489928" y="351150"/>
            <a:ext cx="6658628" cy="66586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" name="Google Shape;61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05780" y="906822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type="title"/>
          </p:nvPr>
        </p:nvSpPr>
        <p:spPr>
          <a:xfrm>
            <a:off x="1676619" y="730251"/>
            <a:ext cx="18914314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" name="Google Shape;6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title"/>
          </p:nvPr>
        </p:nvSpPr>
        <p:spPr>
          <a:xfrm>
            <a:off x="1663917" y="3419477"/>
            <a:ext cx="13936867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1663917" y="9178927"/>
            <a:ext cx="21033937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3" name="Google Shape;7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05780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1676619" y="730251"/>
            <a:ext cx="19261275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1" type="body"/>
          </p:nvPr>
        </p:nvSpPr>
        <p:spPr>
          <a:xfrm>
            <a:off x="167661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2" type="body"/>
          </p:nvPr>
        </p:nvSpPr>
        <p:spPr>
          <a:xfrm>
            <a:off x="1234600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0" name="Google Shape;8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676619" y="730251"/>
            <a:ext cx="21033937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Open Sans"/>
              <a:buNone/>
              <a:defRPr b="1" i="0" sz="8800" u="none" cap="none" strike="noStrike"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sz="1800"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676619" y="3651250"/>
            <a:ext cx="21033937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Open Sans"/>
              <a:buChar char="•"/>
              <a:defRPr i="0" sz="5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Open Sans"/>
              <a:buChar char="•"/>
              <a:defRPr i="0" sz="4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pen Sans"/>
              <a:buChar char="•"/>
              <a:defRPr i="0" sz="40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Open Sans"/>
              <a:buChar char="•"/>
              <a:defRPr i="0" sz="36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None/>
              <a:defRPr i="0" sz="1800" u="none" cap="none" strike="noStrik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spcBef>
                <a:spcPts val="0"/>
              </a:spcBef>
              <a:buNone/>
              <a:defRPr i="0" sz="2400" u="none" cap="none" strike="noStrike">
                <a:solidFill>
                  <a:srgbClr val="005A83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mojaloop/mojaloop-specification/issues/107" TargetMode="External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mojaloop.github.io/api-snippets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mojaloop/mojaloop-specification" TargetMode="External"/><Relationship Id="rId4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andbox.mojaloop.io/guides/overlay/g2p-3ppi-account-linking.html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sandbox.mojaloop.io/" TargetMode="External"/><Relationship Id="rId4" Type="http://schemas.openxmlformats.org/officeDocument/2006/relationships/hyperlink" Target="https://www.youtube.com/watch?v=RvLoP4Tj8q8" TargetMode="External"/><Relationship Id="rId5" Type="http://schemas.openxmlformats.org/officeDocument/2006/relationships/hyperlink" Target="https://www.youtube.com/watch?v=SGBCm4WDBsE&amp;t=10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sandbox.mojaloop.io/" TargetMode="External"/><Relationship Id="rId4" Type="http://schemas.openxmlformats.org/officeDocument/2006/relationships/hyperlink" Target="https://www.youtube.com/watch?v=RvLoP4Tj8q8" TargetMode="External"/><Relationship Id="rId5" Type="http://schemas.openxmlformats.org/officeDocument/2006/relationships/hyperlink" Target="https://github.com/mojaloop/pisp-project" TargetMode="External"/><Relationship Id="rId6" Type="http://schemas.openxmlformats.org/officeDocument/2006/relationships/hyperlink" Target="https://github.com/mojaloop/mojaloop-specification/tree/master/thirdparty-api" TargetMode="External"/><Relationship Id="rId7" Type="http://schemas.openxmlformats.org/officeDocument/2006/relationships/hyperlink" Target="https://github.com/mojaloop/api-snippets" TargetMode="External"/><Relationship Id="rId8" Type="http://schemas.openxmlformats.org/officeDocument/2006/relationships/hyperlink" Target="https://github.com/mojaloop/project/issues#workspaces/mojaloop-project-59edee71d1407922110cf083/board?labels=oss-pisp&amp;repos=116650553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sandbox.mojaloop.io/guides/overlay/g2p-3ppi-account-linking.html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2"/>
          <p:cNvSpPr txBox="1"/>
          <p:nvPr>
            <p:ph type="ctrTitle"/>
          </p:nvPr>
        </p:nvSpPr>
        <p:spPr>
          <a:xfrm>
            <a:off x="1695851" y="4203900"/>
            <a:ext cx="14618700" cy="45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 sz="9600"/>
              <a:t>Mojaloop </a:t>
            </a:r>
            <a:r>
              <a:rPr lang="en-US" sz="9600"/>
              <a:t>3PPI Enablement </a:t>
            </a:r>
            <a:r>
              <a:rPr lang="en-US" sz="9600"/>
              <a:t>PI-18</a:t>
            </a:r>
            <a:endParaRPr sz="9600"/>
          </a:p>
        </p:txBody>
      </p:sp>
      <p:sp>
        <p:nvSpPr>
          <p:cNvPr id="90" name="Google Shape;90;p12"/>
          <p:cNvSpPr txBox="1"/>
          <p:nvPr>
            <p:ph idx="1" type="subTitle"/>
          </p:nvPr>
        </p:nvSpPr>
        <p:spPr>
          <a:xfrm>
            <a:off x="1695847" y="9308787"/>
            <a:ext cx="14344254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/>
              <a:t>3PPI team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 sz="2400"/>
              <a:t>Mojaloop PI-18 community event</a:t>
            </a:r>
            <a:endParaRPr sz="2400"/>
          </a:p>
        </p:txBody>
      </p:sp>
      <p:sp>
        <p:nvSpPr>
          <p:cNvPr id="91" name="Google Shape;91;p12"/>
          <p:cNvSpPr txBox="1"/>
          <p:nvPr>
            <p:ph idx="12" type="sldNum"/>
          </p:nvPr>
        </p:nvSpPr>
        <p:spPr>
          <a:xfrm>
            <a:off x="17223444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1676625" y="730250"/>
            <a:ext cx="18771000" cy="198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ML</a:t>
            </a:r>
            <a:r>
              <a:rPr lang="en-US" sz="7200"/>
              <a:t> 3PPI status Phase-3</a:t>
            </a:r>
            <a:endParaRPr sz="7200"/>
          </a:p>
        </p:txBody>
      </p:sp>
      <p:sp>
        <p:nvSpPr>
          <p:cNvPr id="160" name="Google Shape;160;p21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61" name="Google Shape;161;p21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API v1.0 published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services initial </a:t>
            </a:r>
            <a:r>
              <a:rPr lang="en-US" sz="4800"/>
              <a:t>implementation &amp; end-to-end tests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3PPI services integrated with Mojaloop releases (</a:t>
            </a:r>
            <a:r>
              <a:rPr lang="en-US" sz="4800">
                <a:solidFill>
                  <a:schemeClr val="accent6"/>
                </a:solidFill>
              </a:rPr>
              <a:t>v13.1.0</a:t>
            </a:r>
            <a:r>
              <a:rPr lang="en-US" sz="4800"/>
              <a:t>)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/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Productionize and profile 3PPI services 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sz="4800">
              <a:highlight>
                <a:srgbClr val="FFFF00"/>
              </a:highlight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Design for Google standard Payments (GSP) adapter </a:t>
            </a:r>
            <a:r>
              <a:rPr b="1" lang="en-US" sz="4800">
                <a:solidFill>
                  <a:schemeClr val="accent1"/>
                </a:solidFill>
              </a:rPr>
              <a:t>✅</a:t>
            </a:r>
            <a:endParaRPr b="1" sz="6000">
              <a:solidFill>
                <a:schemeClr val="accent1"/>
              </a:solidFill>
              <a:highlight>
                <a:srgbClr val="FFFF00"/>
              </a:highlight>
            </a:endParaRPr>
          </a:p>
          <a:p>
            <a:pPr indent="-5334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800"/>
              <a:buAutoNum type="arabicPeriod"/>
            </a:pPr>
            <a:r>
              <a:rPr lang="en-US" sz="4800"/>
              <a:t>3P API adapter (GSP API) implementation </a:t>
            </a:r>
            <a:r>
              <a:rPr b="1" lang="en-US" sz="60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4800"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type="title"/>
          </p:nvPr>
        </p:nvSpPr>
        <p:spPr>
          <a:xfrm>
            <a:off x="1676625" y="730250"/>
            <a:ext cx="18869400" cy="239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3PPI PI-17 overview</a:t>
            </a:r>
            <a:endParaRPr sz="7200"/>
          </a:p>
        </p:txBody>
      </p:sp>
      <p:sp>
        <p:nvSpPr>
          <p:cNvPr id="167" name="Google Shape;167;p22"/>
          <p:cNvSpPr txBox="1"/>
          <p:nvPr>
            <p:ph idx="1" type="body"/>
          </p:nvPr>
        </p:nvSpPr>
        <p:spPr>
          <a:xfrm>
            <a:off x="1676625" y="2983275"/>
            <a:ext cx="21033900" cy="9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57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phase-3 Goals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Productionize Mojaloop 3PPI services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Validate 3PPI helm charts, deployments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Validate 3PPI services TTK tests and run against deployed 3PPI services </a:t>
            </a:r>
            <a:r>
              <a:rPr b="1" lang="en-US" sz="3600">
                <a:solidFill>
                  <a:schemeClr val="accent1"/>
                </a:solidFill>
              </a:rPr>
              <a:t>✅ 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Ensure API, documentation, implementation are in sync (3PPI API v1.0)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Develop GSP adapter for 3PPI implementers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 u="sng">
                <a:solidFill>
                  <a:schemeClr val="hlink"/>
                </a:solidFill>
                <a:hlinkClick r:id="rId3"/>
              </a:rPr>
              <a:t>Change request</a:t>
            </a:r>
            <a:r>
              <a:rPr lang="en-US" sz="3600"/>
              <a:t> “refactoring 3PPI interface” approved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sz="3600"/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/>
              <a:t>Solution proposal in review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b="1" sz="3600">
              <a:solidFill>
                <a:schemeClr val="accent1"/>
              </a:solidFill>
              <a:highlight>
                <a:srgbClr val="FFFF00"/>
              </a:highlight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Technical debt on Payment Manager, sdk-scheme-adapter for 3P functionality </a:t>
            </a:r>
            <a:r>
              <a:rPr b="1" lang="en-US" sz="3600">
                <a:solidFill>
                  <a:schemeClr val="accent1"/>
                </a:solidFill>
              </a:rPr>
              <a:t>✅</a:t>
            </a:r>
            <a:endParaRPr b="1" sz="3600">
              <a:solidFill>
                <a:schemeClr val="accent1"/>
              </a:solidFill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Core connector for 3P implementers </a:t>
            </a:r>
            <a:endParaRPr sz="3600">
              <a:highlight>
                <a:schemeClr val="lt1"/>
              </a:highlight>
            </a:endParaRPr>
          </a:p>
          <a:p>
            <a:pPr indent="-457200" lvl="2" marL="1828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romanLcPeriod"/>
            </a:pPr>
            <a:r>
              <a:rPr lang="en-US" sz="3600">
                <a:highlight>
                  <a:schemeClr val="lt1"/>
                </a:highlight>
              </a:rPr>
              <a:t>Core connector for FSP implementers (Generic version)</a:t>
            </a:r>
            <a:endParaRPr sz="3600"/>
          </a:p>
          <a:p>
            <a:pPr indent="-4572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600"/>
              <a:buAutoNum type="alphaLcPeriod"/>
            </a:pPr>
            <a:r>
              <a:rPr lang="en-US" sz="3600"/>
              <a:t>Usage guides, scheme templates for 3PPI usage </a:t>
            </a:r>
            <a:r>
              <a:rPr b="1" lang="en-US" sz="3600">
                <a:solidFill>
                  <a:schemeClr val="accent1"/>
                </a:solidFill>
                <a:highlight>
                  <a:srgbClr val="FFFF00"/>
                </a:highlight>
              </a:rPr>
              <a:t>⚙</a:t>
            </a:r>
            <a:endParaRPr sz="3600"/>
          </a:p>
        </p:txBody>
      </p:sp>
      <p:sp>
        <p:nvSpPr>
          <p:cNvPr id="168" name="Google Shape;168;p22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9" name="Google Shape;16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56100" y="9893675"/>
            <a:ext cx="548575" cy="54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30675" y="10743850"/>
            <a:ext cx="548575" cy="54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3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 end-to-end tests video</a:t>
            </a:r>
            <a:endParaRPr sz="7200"/>
          </a:p>
        </p:txBody>
      </p:sp>
      <p:sp>
        <p:nvSpPr>
          <p:cNvPr id="177" name="Google Shape;177;p23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lang="en-US" sz="3000"/>
              <a:t>https://youtu.be/Y4KluvHuSEM</a:t>
            </a:r>
            <a:endParaRPr sz="3000"/>
          </a:p>
        </p:txBody>
      </p:sp>
      <p:sp>
        <p:nvSpPr>
          <p:cNvPr id="178" name="Google Shape;178;p2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>
            <p:ph type="title"/>
          </p:nvPr>
        </p:nvSpPr>
        <p:spPr>
          <a:xfrm>
            <a:off x="631794" y="67380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7200"/>
              <a:t>3P </a:t>
            </a:r>
            <a:r>
              <a:rPr lang="en-US" sz="7200"/>
              <a:t>Workstream Progress</a:t>
            </a:r>
            <a:endParaRPr sz="7200"/>
          </a:p>
        </p:txBody>
      </p:sp>
      <p:sp>
        <p:nvSpPr>
          <p:cNvPr id="184" name="Google Shape;184;p24"/>
          <p:cNvSpPr txBox="1"/>
          <p:nvPr>
            <p:ph idx="1" type="body"/>
          </p:nvPr>
        </p:nvSpPr>
        <p:spPr>
          <a:xfrm>
            <a:off x="631800" y="3500700"/>
            <a:ext cx="78360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3PPI charts validated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3PPI TTK end-to-end tests validated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Bugs fixed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API discrepancies addressed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Prerequisites for 3PPI adapter development addressed</a:t>
            </a:r>
            <a:endParaRPr sz="3000"/>
          </a:p>
          <a:p>
            <a:pPr indent="-419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Char char="-"/>
            </a:pPr>
            <a:r>
              <a:rPr lang="en-US" sz="3000"/>
              <a:t>Development of adapters (or core connectors) for 3p functionality </a:t>
            </a:r>
            <a:r>
              <a:rPr lang="en-US" sz="3000">
                <a:highlight>
                  <a:schemeClr val="accent4"/>
                </a:highlight>
              </a:rPr>
              <a:t>in progress</a:t>
            </a:r>
            <a:endParaRPr sz="3000">
              <a:highlight>
                <a:schemeClr val="accent4"/>
              </a:highlight>
            </a:endParaRPr>
          </a:p>
        </p:txBody>
      </p:sp>
      <p:sp>
        <p:nvSpPr>
          <p:cNvPr id="185" name="Google Shape;185;p24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86" name="Google Shape;18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9975" y="3104850"/>
            <a:ext cx="14917601" cy="10525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>
            <p:ph type="title"/>
          </p:nvPr>
        </p:nvSpPr>
        <p:spPr>
          <a:xfrm>
            <a:off x="1676625" y="730250"/>
            <a:ext cx="18869400" cy="20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6000"/>
              <a:t>3PPI flows: FSP - PM - Mojaloop</a:t>
            </a:r>
            <a:endParaRPr sz="6000"/>
          </a:p>
        </p:txBody>
      </p:sp>
      <p:sp>
        <p:nvSpPr>
          <p:cNvPr id="192" name="Google Shape;192;p25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93" name="Google Shape;1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3000" y="2640200"/>
            <a:ext cx="17676651" cy="1027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 txBox="1"/>
          <p:nvPr>
            <p:ph type="title"/>
          </p:nvPr>
        </p:nvSpPr>
        <p:spPr>
          <a:xfrm>
            <a:off x="1676625" y="730250"/>
            <a:ext cx="18869400" cy="20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6000"/>
              <a:t>3PPI flows: 3PPI - PM - Mojaloop</a:t>
            </a:r>
            <a:endParaRPr sz="6000"/>
          </a:p>
        </p:txBody>
      </p:sp>
      <p:sp>
        <p:nvSpPr>
          <p:cNvPr id="199" name="Google Shape;199;p26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00" name="Google Shape;2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138" y="2770250"/>
            <a:ext cx="17588375" cy="1022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API snippets update</a:t>
            </a:r>
            <a:endParaRPr sz="7200"/>
          </a:p>
        </p:txBody>
      </p:sp>
      <p:sp>
        <p:nvSpPr>
          <p:cNvPr id="207" name="Google Shape;207;p27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7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-US" sz="4200"/>
              <a:t>Reusable yaml definition code snippets &amp; autogenerated Typescript interfaces</a:t>
            </a:r>
            <a:endParaRPr b="1" i="1" sz="4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it is the set of basic Mojaloop Data Transfer Object Interfaces - YAML &amp; Typescript</a:t>
            </a:r>
            <a:endParaRPr b="1"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one source of truth - common type system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compact template definitions files for microservices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tooling for Typescript interfaces generation</a:t>
            </a:r>
            <a:endParaRPr sz="4000"/>
          </a:p>
          <a:p>
            <a:pPr indent="-4826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4000"/>
              <a:buFont typeface="Open Sans"/>
              <a:buAutoNum type="arabicPeriod"/>
            </a:pPr>
            <a:r>
              <a:rPr lang="en-US" sz="4000"/>
              <a:t>Swagger UI online browser: </a:t>
            </a:r>
            <a:r>
              <a:rPr lang="en-US" sz="4000" u="sng">
                <a:solidFill>
                  <a:schemeClr val="hlink"/>
                </a:solidFill>
                <a:hlinkClick r:id="rId3"/>
              </a:rPr>
              <a:t>https://mojaloop.github.io/api-snippets/</a:t>
            </a:r>
            <a:endParaRPr sz="4000"/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</p:txBody>
      </p:sp>
      <p:sp>
        <p:nvSpPr>
          <p:cNvPr id="214" name="Google Shape;214;p28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What are API Snippets?</a:t>
            </a:r>
            <a:endParaRPr/>
          </a:p>
        </p:txBody>
      </p:sp>
      <p:sp>
        <p:nvSpPr>
          <p:cNvPr id="215" name="Google Shape;215;p28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1676625" y="2872150"/>
            <a:ext cx="21033900" cy="9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/>
              <a:t>For example, if we wanted to add a new Currency code</a:t>
            </a:r>
            <a:endParaRPr i="1" sz="28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Navigate to an existing specification: </a:t>
            </a:r>
            <a:r>
              <a:rPr lang="en-US" sz="3500" u="sng">
                <a:solidFill>
                  <a:schemeClr val="hlink"/>
                </a:solidFill>
                <a:hlinkClick r:id="rId3"/>
              </a:rPr>
              <a:t>https://github.com/mojaloop/mojaloop-specification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Open a pull request and add a new Currency Code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Copy and paste in every service where we refer to Currency… at least 10 times. Hope you don’t make any mistakes in 1000’s of lines of Yaml specification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Code review 10+ times</a:t>
            </a:r>
            <a:endParaRPr sz="3500"/>
          </a:p>
        </p:txBody>
      </p:sp>
      <p:sp>
        <p:nvSpPr>
          <p:cNvPr id="221" name="Google Shape;221;p29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The Old Way</a:t>
            </a:r>
            <a:endParaRPr/>
          </a:p>
        </p:txBody>
      </p:sp>
      <p:sp>
        <p:nvSpPr>
          <p:cNvPr id="222" name="Google Shape;222;p29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3" name="Google Shape;22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68775" y="4190175"/>
            <a:ext cx="16498223" cy="385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0"/>
          <p:cNvSpPr txBox="1"/>
          <p:nvPr>
            <p:ph idx="1" type="body"/>
          </p:nvPr>
        </p:nvSpPr>
        <p:spPr>
          <a:xfrm>
            <a:off x="1676625" y="2872150"/>
            <a:ext cx="21033900" cy="94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/>
              <a:t>For example, if we wanted to add a new Currency code</a:t>
            </a:r>
            <a:endParaRPr i="1" sz="28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Navigate to the Currency.yaml definition in api-snippets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127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-US" sz="3500"/>
              <a:t>Pull Request + Code Review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A new version is built automatically (if we wish)</a:t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For each service, update the package.json to the latest api-snippets:</a:t>
            </a:r>
            <a:endParaRPr sz="35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00"/>
          </a:p>
          <a:p>
            <a:pPr indent="-450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500"/>
              <a:buAutoNum type="arabicPeriod"/>
            </a:pPr>
            <a:r>
              <a:rPr lang="en-US" sz="3500"/>
              <a:t>`npm install`</a:t>
            </a:r>
            <a:endParaRPr sz="3500"/>
          </a:p>
        </p:txBody>
      </p:sp>
      <p:sp>
        <p:nvSpPr>
          <p:cNvPr id="229" name="Google Shape;229;p30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The New Way</a:t>
            </a:r>
            <a:endParaRPr/>
          </a:p>
        </p:txBody>
      </p:sp>
      <p:sp>
        <p:nvSpPr>
          <p:cNvPr id="230" name="Google Shape;230;p30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1" name="Google Shape;23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45725" y="4224450"/>
            <a:ext cx="14131199" cy="366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9925" y="10669725"/>
            <a:ext cx="9734550" cy="8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Agenda</a:t>
            </a:r>
            <a:endParaRPr/>
          </a:p>
        </p:txBody>
      </p:sp>
      <p:sp>
        <p:nvSpPr>
          <p:cNvPr id="98" name="Google Shape;98;p13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842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PI-17 overview for 3PPI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3PPI </a:t>
            </a:r>
            <a:r>
              <a:rPr lang="en-US"/>
              <a:t>features</a:t>
            </a:r>
            <a:r>
              <a:rPr lang="en-US"/>
              <a:t> status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API snippets update</a:t>
            </a:r>
            <a:endParaRPr/>
          </a:p>
          <a:p>
            <a:pPr indent="-5842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5600"/>
              <a:buAutoNum type="arabicPeriod"/>
            </a:pPr>
            <a:r>
              <a:rPr lang="en-US"/>
              <a:t>3PPI roadmap</a:t>
            </a:r>
            <a:endParaRPr/>
          </a:p>
        </p:txBody>
      </p:sp>
      <p:sp>
        <p:nvSpPr>
          <p:cNvPr id="99" name="Google Shape;99;p1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1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roadmap</a:t>
            </a:r>
            <a:endParaRPr sz="7200"/>
          </a:p>
        </p:txBody>
      </p:sp>
      <p:sp>
        <p:nvSpPr>
          <p:cNvPr id="239" name="Google Shape;239;p31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1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 txBox="1"/>
          <p:nvPr>
            <p:ph type="title"/>
          </p:nvPr>
        </p:nvSpPr>
        <p:spPr>
          <a:xfrm>
            <a:off x="686994" y="-245049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PI</a:t>
            </a:r>
            <a:r>
              <a:rPr lang="en-US" sz="6000"/>
              <a:t>-</a:t>
            </a: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1</a:t>
            </a:r>
            <a:r>
              <a:rPr lang="en-US" sz="6000"/>
              <a:t>8</a:t>
            </a: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 3PPI Goals</a:t>
            </a:r>
            <a:r>
              <a:rPr lang="en-US" sz="4800">
                <a:latin typeface="Open Sans"/>
                <a:ea typeface="Open Sans"/>
                <a:cs typeface="Open Sans"/>
                <a:sym typeface="Open Sans"/>
              </a:rPr>
              <a:t> [To be confirmed </a:t>
            </a:r>
            <a:r>
              <a:rPr lang="en-US" sz="4800"/>
              <a:t>during roadmap planning</a:t>
            </a:r>
            <a:r>
              <a:rPr lang="en-US" sz="4800">
                <a:latin typeface="Open Sans"/>
                <a:ea typeface="Open Sans"/>
                <a:cs typeface="Open Sans"/>
                <a:sym typeface="Open Sans"/>
              </a:rPr>
              <a:t>]</a:t>
            </a:r>
            <a:endParaRPr sz="480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246" name="Google Shape;246;p32"/>
          <p:cNvGraphicFramePr/>
          <p:nvPr/>
        </p:nvGraphicFramePr>
        <p:xfrm>
          <a:off x="787200" y="1940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{7E47A004-6F54-43F7-8AD9-FF86CE22072D}</a:tableStyleId>
              </a:tblPr>
              <a:tblGrid>
                <a:gridCol w="2326275"/>
                <a:gridCol w="382850"/>
                <a:gridCol w="8630125"/>
                <a:gridCol w="382850"/>
                <a:gridCol w="10760125"/>
              </a:tblGrid>
              <a:tr h="854900"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Goal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 gridSpan="4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Mojaloop 3PPI services adopted by 1 3PPI implementer &amp; 1 FSP (in testing / QA)</a:t>
                      </a:r>
                      <a:endParaRPr b="1" sz="36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 hMerge="1"/>
                <a:tc rowSpan="2" hMerge="1"/>
                <a:tc rowSpan="2" hMerge="1"/>
              </a:tr>
              <a:tr h="548175">
                <a:tc vMerge="1"/>
                <a:tc gridSpan="4" vMerge="1"/>
                <a:tc hMerge="1" vMerge="1"/>
                <a:tc hMerge="1" vMerge="1"/>
                <a:tc hMerge="1" vMerge="1"/>
              </a:tr>
              <a:tr h="1858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Key Epics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3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Objectives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425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100"/>
                        <a:buFont typeface="Open Sans"/>
                        <a:buAutoNum type="arabicPeriod"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Google Standard Payment API Adapter [Open Source] developed and released (PM included in 3p flows)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2.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DFSP Integration Guides (</a:t>
                      </a:r>
                      <a:r>
                        <a:rPr lang="en-US" sz="2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similar to </a:t>
                      </a:r>
                      <a:r>
                        <a:rPr lang="en-US" sz="2200" u="sng">
                          <a:solidFill>
                            <a:schemeClr val="hlink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  <a:hlinkClick r:id="rId3"/>
                        </a:rPr>
                        <a:t>https://sandbox.mojaloop.io/guides/overlay/g2p-3ppi-account-linking.html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); 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9959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3.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Payment Manager support (3p friendly core connector) for DFSPs supporting 3PPIs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Bonus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: 1)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3P transaction request with ISO 20022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 2)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Documentation: starter kits, extend use case support building on base functionality. 3) Documentation extensions: Business processes, list of responsibilities. 4) MTP course for 3PPI functionality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300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Not Doing now but important next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&amp; 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 / Issues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Future Roadmap: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Spec changes to the GSP Adapter (will be retrofitted). 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Risks / Issues: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Payment Manager, IaC (less on on IaC but PM)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3PPI API changes to support an example 3PPI implementer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 get this deployed live, we are dependent on implementers and DFSPs (their internal processes)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69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Success Defined How?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Stretch : Is there 1 implementer who has deployed the 3PPI Features, with 1 3PPI and 1 DFSP in test? If so, then we have been successful.</a:t>
                      </a:r>
                      <a:endParaRPr b="1"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7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: End-to-end testing of 3PPI features with support for FSP, PISP instances, 3P services on the Hub and PISP services along with GSP adapter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247" name="Google Shape;247;p32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3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Thank you!</a:t>
            </a:r>
            <a:endParaRPr/>
          </a:p>
        </p:txBody>
      </p:sp>
      <p:sp>
        <p:nvSpPr>
          <p:cNvPr id="253" name="Google Shape;253;p33"/>
          <p:cNvSpPr txBox="1"/>
          <p:nvPr>
            <p:ph idx="1" type="body"/>
          </p:nvPr>
        </p:nvSpPr>
        <p:spPr>
          <a:xfrm>
            <a:off x="1676625" y="10161325"/>
            <a:ext cx="21033900" cy="21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Mojaloop sandbox for exploring 3p functionality:  </a:t>
            </a:r>
            <a:r>
              <a:rPr lang="en-US" sz="3000" u="sng">
                <a:solidFill>
                  <a:schemeClr val="hlink"/>
                </a:solidFill>
                <a:hlinkClick r:id="rId3"/>
              </a:rPr>
              <a:t>https://sandbox.mojaloop.io/</a:t>
            </a:r>
            <a:r>
              <a:rPr lang="en-US" sz="3000"/>
              <a:t> </a:t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3PPI demo-1 (15:50 mark): </a:t>
            </a:r>
            <a:r>
              <a:rPr lang="en-US" sz="3000" u="sng">
                <a:solidFill>
                  <a:schemeClr val="hlink"/>
                </a:solidFill>
                <a:hlinkClick r:id="rId4"/>
              </a:rPr>
              <a:t>https://www.youtube.com/watch?v=RvLoP4Tj8q8</a:t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ML 3PPI demo-2 (34:09 mark): </a:t>
            </a:r>
            <a:r>
              <a:rPr lang="en-US" sz="3000" u="sng">
                <a:solidFill>
                  <a:schemeClr val="hlink"/>
                </a:solidFill>
                <a:hlinkClick r:id="rId5"/>
              </a:rPr>
              <a:t>https://www.youtube.com/watch?v=SGBCm4WDBsE&amp;t=10s</a:t>
            </a:r>
            <a:endParaRPr sz="3000"/>
          </a:p>
        </p:txBody>
      </p:sp>
      <p:sp>
        <p:nvSpPr>
          <p:cNvPr id="254" name="Google Shape;254;p33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PI-17 overview for 3PPI</a:t>
            </a:r>
            <a:endParaRPr sz="7200"/>
          </a:p>
        </p:txBody>
      </p:sp>
      <p:sp>
        <p:nvSpPr>
          <p:cNvPr id="106" name="Google Shape;106;p14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4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5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PI-17 Contributors</a:t>
            </a:r>
            <a:endParaRPr/>
          </a:p>
        </p:txBody>
      </p:sp>
      <p:sp>
        <p:nvSpPr>
          <p:cNvPr id="113" name="Google Shape;113;p15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Chetan Manjeshwar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Cian Brassil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Georgi Logodazhki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JJ Geewax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Kevin Leyow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Kuan Yen Heng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Lewis Daly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Michael Richards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Miguel de Barros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Nizam Anuar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Sam Kummary</a:t>
            </a:r>
            <a:endParaRPr sz="3600"/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Vijay Guthi</a:t>
            </a:r>
            <a:endParaRPr sz="3600"/>
          </a:p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idx="1" type="body"/>
          </p:nvPr>
        </p:nvSpPr>
        <p:spPr>
          <a:xfrm>
            <a:off x="1676625" y="3914000"/>
            <a:ext cx="21033900" cy="8439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9100" lvl="0" marL="4572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Designs and </a:t>
            </a:r>
            <a:r>
              <a:rPr b="1" lang="en-US" sz="3000">
                <a:solidFill>
                  <a:schemeClr val="accent6"/>
                </a:solidFill>
              </a:rPr>
              <a:t>scaffolding</a:t>
            </a:r>
            <a:r>
              <a:rPr lang="en-US" sz="3000"/>
              <a:t> for 3PPI flows, demonstrable with mocked services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Define </a:t>
            </a:r>
            <a:r>
              <a:rPr lang="en-US" sz="3000"/>
              <a:t>characteristics</a:t>
            </a:r>
            <a:r>
              <a:rPr lang="en-US" sz="3000"/>
              <a:t> of 3PPIs and FSPs that support third-party (3p) functionality and modify the core mojaloop system (APIs first) to support these definitions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Draft Open API definition </a:t>
            </a:r>
            <a:r>
              <a:rPr b="1" lang="en-US" sz="3000">
                <a:solidFill>
                  <a:schemeClr val="accent6"/>
                </a:solidFill>
              </a:rPr>
              <a:t>v0.1</a:t>
            </a:r>
            <a:r>
              <a:rPr lang="en-US" sz="3000"/>
              <a:t> to support Account Linking, 3p transfers (including sub functions for authentication such as GET /authorizations), subject to the approval of the Mojaloop CCB.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Happy path </a:t>
            </a:r>
            <a:r>
              <a:rPr b="1" lang="en-US" sz="3000">
                <a:solidFill>
                  <a:schemeClr val="accent6"/>
                </a:solidFill>
              </a:rPr>
              <a:t>PoC</a:t>
            </a:r>
            <a:r>
              <a:rPr lang="en-US" sz="3000"/>
              <a:t> demonstration for 3p linking and transfers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Create mocked services including those needed for account linking, transfers with </a:t>
            </a:r>
            <a:r>
              <a:rPr lang="en-US" sz="3000">
                <a:solidFill>
                  <a:schemeClr val="accent6"/>
                </a:solidFill>
              </a:rPr>
              <a:t>CI/CD</a:t>
            </a:r>
            <a:r>
              <a:rPr lang="en-US" sz="3000"/>
              <a:t> pipelines setup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Modify the </a:t>
            </a:r>
            <a:r>
              <a:rPr lang="en-US" sz="3000">
                <a:solidFill>
                  <a:schemeClr val="accent6"/>
                </a:solidFill>
              </a:rPr>
              <a:t>Mojaloop SDK</a:t>
            </a:r>
            <a:r>
              <a:rPr lang="en-US" sz="3000"/>
              <a:t> to support extensions for 3p functionality</a:t>
            </a:r>
            <a:endParaRPr sz="3000"/>
          </a:p>
          <a:p>
            <a:pPr indent="-4191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A Mojaloop lab capable of demonstrating a 3p transfer between two DFSPs initiated by a 3PPI</a:t>
            </a:r>
            <a:endParaRPr sz="3000"/>
          </a:p>
        </p:txBody>
      </p:sp>
      <p:sp>
        <p:nvSpPr>
          <p:cNvPr id="121" name="Google Shape;121;p16"/>
          <p:cNvSpPr txBox="1"/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 [PoC]: 3PPI</a:t>
            </a:r>
            <a:r>
              <a:rPr lang="en-US" sz="6000"/>
              <a:t> phase-1 outcomes</a:t>
            </a:r>
            <a:endParaRPr sz="6000"/>
          </a:p>
        </p:txBody>
      </p:sp>
      <p:sp>
        <p:nvSpPr>
          <p:cNvPr id="122" name="Google Shape;122;p16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1676625" y="3819900"/>
            <a:ext cx="21033900" cy="8534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Full coverage of </a:t>
            </a:r>
            <a:r>
              <a:rPr lang="en-US" sz="3000">
                <a:solidFill>
                  <a:schemeClr val="accent6"/>
                </a:solidFill>
              </a:rPr>
              <a:t>error scenarios</a:t>
            </a:r>
            <a:r>
              <a:rPr lang="en-US" sz="3000"/>
              <a:t> in third-party focused flows (linking, transfers)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Updating the 3P services and demos to match the 3p API draft </a:t>
            </a:r>
            <a:r>
              <a:rPr b="1" lang="en-US" sz="3000">
                <a:solidFill>
                  <a:schemeClr val="accent6"/>
                </a:solidFill>
              </a:rPr>
              <a:t>v0.1</a:t>
            </a:r>
            <a:r>
              <a:rPr lang="en-US" sz="3000"/>
              <a:t> and use real FIDO credentials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Introducing a "CONSENT" type to the Account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>
                <a:solidFill>
                  <a:schemeClr val="accent6"/>
                </a:solidFill>
              </a:rPr>
              <a:t>Lookup Service</a:t>
            </a:r>
            <a:r>
              <a:rPr lang="en-US" sz="3000"/>
              <a:t> for determining which PISP / AuthService is responsible for a given Consent resource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Updating the third-party scheme adapter to function for both FSPs and 3PPIs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Building integrations between SDK scheme adapter and third-party scheme adapter code bases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Integrating third-party scheme adapter code to verify signatures using the Auth Service API methods</a:t>
            </a:r>
            <a:endParaRPr sz="3000"/>
          </a:p>
          <a:p>
            <a:pPr indent="-419100" lvl="0" marL="914400" rtl="0" algn="l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SzPts val="3000"/>
              <a:buAutoNum type="arabicPeriod"/>
            </a:pPr>
            <a:r>
              <a:rPr lang="en-US" sz="3000"/>
              <a:t>Creating </a:t>
            </a:r>
            <a:r>
              <a:rPr lang="en-US" sz="3000">
                <a:solidFill>
                  <a:schemeClr val="accent6"/>
                </a:solidFill>
              </a:rPr>
              <a:t>integration, end-to-end tests</a:t>
            </a:r>
            <a:r>
              <a:rPr lang="en-US" sz="3000"/>
              <a:t> for the 3p flows - account linking and transfers</a:t>
            </a:r>
            <a:endParaRPr sz="3000"/>
          </a:p>
        </p:txBody>
      </p:sp>
      <p:sp>
        <p:nvSpPr>
          <p:cNvPr id="129" name="Google Shape;129;p17"/>
          <p:cNvSpPr txBox="1"/>
          <p:nvPr>
            <p:ph type="title"/>
          </p:nvPr>
        </p:nvSpPr>
        <p:spPr>
          <a:xfrm>
            <a:off x="1676625" y="730250"/>
            <a:ext cx="18869400" cy="2299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/>
              <a:t>Background [MVP]: 3PPI</a:t>
            </a:r>
            <a:r>
              <a:rPr lang="en-US" sz="6000"/>
              <a:t> phase-2 outcomes</a:t>
            </a:r>
            <a:endParaRPr sz="6000"/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/>
          <p:nvPr>
            <p:ph type="title"/>
          </p:nvPr>
        </p:nvSpPr>
        <p:spPr>
          <a:xfrm>
            <a:off x="1676619" y="730251"/>
            <a:ext cx="188694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Useful links - 3PPI</a:t>
            </a:r>
            <a:endParaRPr sz="7200"/>
          </a:p>
        </p:txBody>
      </p:sp>
      <p:sp>
        <p:nvSpPr>
          <p:cNvPr id="137" name="Google Shape;137;p18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914400" rtl="0" algn="l">
              <a:lnSpc>
                <a:spcPct val="200000"/>
              </a:lnSpc>
              <a:spcBef>
                <a:spcPts val="200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Mojaloop sandbox/demo for exploring 3p functionality:  </a:t>
            </a:r>
            <a:r>
              <a:rPr lang="en-US" sz="3600" u="sng">
                <a:solidFill>
                  <a:schemeClr val="hlink"/>
                </a:solidFill>
                <a:hlinkClick r:id="rId3"/>
              </a:rPr>
              <a:t>https://sandbox.mojaloop.io/</a:t>
            </a:r>
            <a:r>
              <a:rPr lang="en-US" sz="3600"/>
              <a:t> 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demo-1 (15:50): </a:t>
            </a:r>
            <a:r>
              <a:rPr lang="en-US" sz="3600" u="sng">
                <a:solidFill>
                  <a:schemeClr val="hlink"/>
                </a:solidFill>
                <a:hlinkClick r:id="rId4"/>
              </a:rPr>
              <a:t>https://www.youtube.com/watch?v=RvLoP4Tj8q8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3PPI overview: </a:t>
            </a:r>
            <a:r>
              <a:rPr lang="en-US" sz="3600" u="sng">
                <a:solidFill>
                  <a:schemeClr val="hlink"/>
                </a:solidFill>
                <a:hlinkClick r:id="rId5"/>
              </a:rPr>
              <a:t>https://github.com/mojaloop/pisp-project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Third-party API spec: </a:t>
            </a:r>
            <a:r>
              <a:rPr lang="en-US" sz="3000" u="sng">
                <a:solidFill>
                  <a:schemeClr val="hlink"/>
                </a:solidFill>
                <a:hlinkClick r:id="rId6"/>
              </a:rPr>
              <a:t>https://github.com/mojaloop/mojaloop-specification/tree/master/thirdparty-api</a:t>
            </a:r>
            <a:endParaRPr sz="30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API snippets (Mojaloop APIs): </a:t>
            </a:r>
            <a:r>
              <a:rPr lang="en-US" sz="3600" u="sng">
                <a:solidFill>
                  <a:schemeClr val="hlink"/>
                </a:solidFill>
                <a:hlinkClick r:id="rId7"/>
              </a:rPr>
              <a:t>https://github.com/mojaloop/api-snippets</a:t>
            </a:r>
            <a:endParaRPr sz="3600"/>
          </a:p>
          <a:p>
            <a:pPr indent="-457200" lvl="0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3600"/>
              <a:buAutoNum type="arabicPeriod"/>
            </a:pPr>
            <a:r>
              <a:rPr lang="en-US" sz="3600"/>
              <a:t>PISP project issues: </a:t>
            </a:r>
            <a:r>
              <a:rPr lang="en-US" sz="1400" u="sng">
                <a:solidFill>
                  <a:schemeClr val="hlink"/>
                </a:solidFill>
                <a:hlinkClick r:id="rId8"/>
              </a:rPr>
              <a:t>https://github.com/mojaloop/project/issues#workspaces/mojaloop-project-59edee71d1407922110cf083/board?labels=oss-pisp&amp;repos=116650553</a:t>
            </a:r>
            <a:endParaRPr sz="1400"/>
          </a:p>
        </p:txBody>
      </p:sp>
      <p:sp>
        <p:nvSpPr>
          <p:cNvPr id="138" name="Google Shape;138;p18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686994" y="-245049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5A83"/>
              </a:buClr>
              <a:buSzPts val="8800"/>
              <a:buFont typeface="Arial"/>
              <a:buNone/>
            </a:pPr>
            <a:r>
              <a:rPr lang="en-US" sz="6000">
                <a:latin typeface="Open Sans"/>
                <a:ea typeface="Open Sans"/>
                <a:cs typeface="Open Sans"/>
                <a:sym typeface="Open Sans"/>
              </a:rPr>
              <a:t>3PPI Goals phase-3 [PI-17, 18]</a:t>
            </a:r>
            <a:endParaRPr sz="6000">
              <a:latin typeface="Open Sans"/>
              <a:ea typeface="Open Sans"/>
              <a:cs typeface="Open Sans"/>
              <a:sym typeface="Open Sans"/>
            </a:endParaRPr>
          </a:p>
        </p:txBody>
      </p:sp>
      <p:graphicFrame>
        <p:nvGraphicFramePr>
          <p:cNvPr id="144" name="Google Shape;144;p19"/>
          <p:cNvGraphicFramePr/>
          <p:nvPr/>
        </p:nvGraphicFramePr>
        <p:xfrm>
          <a:off x="787200" y="1940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{7E47A004-6F54-43F7-8AD9-FF86CE22072D}</a:tableStyleId>
              </a:tblPr>
              <a:tblGrid>
                <a:gridCol w="2326275"/>
                <a:gridCol w="382850"/>
                <a:gridCol w="8630125"/>
                <a:gridCol w="382850"/>
                <a:gridCol w="10760125"/>
              </a:tblGrid>
              <a:tr h="854900">
                <a:tc rowSpan="2"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Goal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 gridSpan="4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Mojaloop 3PPI services adopted by 1 3PPI implementer &amp; 1 FSP (in testing / QA)</a:t>
                      </a:r>
                      <a:endParaRPr b="1" sz="36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 hMerge="1"/>
                <a:tc rowSpan="2" hMerge="1"/>
                <a:tc rowSpan="2" hMerge="1"/>
              </a:tr>
              <a:tr h="548175">
                <a:tc vMerge="1"/>
                <a:tc gridSpan="4" vMerge="1"/>
                <a:tc hMerge="1" vMerge="1"/>
                <a:tc hMerge="1" vMerge="1"/>
                <a:tc hMerge="1" vMerge="1"/>
              </a:tr>
              <a:tr h="1858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Key Epics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33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Objectives</a:t>
                      </a:r>
                      <a:endParaRPr sz="3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425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100"/>
                        <a:buFont typeface="Open Sans"/>
                        <a:buAutoNum type="arabicPeriod"/>
                      </a:pP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Productionize and Profile Third Party Components. IaC support for 3PPI services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2.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Write a DFSP Integration Guide (</a:t>
                      </a:r>
                      <a:r>
                        <a:rPr lang="en-US" sz="22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similar to </a:t>
                      </a:r>
                      <a:r>
                        <a:rPr lang="en-US" sz="2200" u="sng">
                          <a:solidFill>
                            <a:schemeClr val="hlink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  <a:hlinkClick r:id="rId3"/>
                        </a:rPr>
                        <a:t>https://sandbox.mojaloop.io/guides/overlay/g2p-3ppi-account-linking.html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); 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995975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3.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Google Standard Payment API Adapter [Open Source] developed and released</a:t>
                      </a:r>
                      <a:endParaRPr sz="26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4.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Payment Manager support for DFSPs supporting PISPs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5.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 </a:t>
                      </a:r>
                      <a:r>
                        <a:rPr b="1"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Bonus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: 1) 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3P transaction request with ISO 20022</a:t>
                      </a: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. 2) </a:t>
                      </a:r>
                      <a:r>
                        <a:rPr lang="en-US" sz="26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Documentation: starter kits, extend use case support building on base functionality. 3) Documentation extensions: Business processes, list of responsibilities.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3000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Not Doing now but important next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&amp; 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 / Issues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Future Roadmap: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Spec changes to the GSP Adapter (will be retrofitted). 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Risks / Issues:</a:t>
                      </a:r>
                      <a:endParaRPr b="1"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Payment Manager, IaC (less on on IaC but PM)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Community contributors and resourcing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Dependency on 3PPI API changes to support an example 3PPI implementer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-3810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2400"/>
                        <a:buFont typeface="Open Sans"/>
                        <a:buAutoNum type="arabicPeriod"/>
                      </a:pPr>
                      <a:r>
                        <a:rPr lang="en-US" sz="24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To get this deployed live, we are dependent on implementers and DFSPs (their internal processes)</a:t>
                      </a:r>
                      <a:endParaRPr sz="24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169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900">
                          <a:solidFill>
                            <a:schemeClr val="lt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Success Defined How?</a:t>
                      </a:r>
                      <a:endParaRPr sz="2900">
                        <a:solidFill>
                          <a:schemeClr val="lt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5A83">
                        <a:alpha val="8157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3900"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76200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Stretch : Is there 1 implementer who has deployed the 3PPI Features, with 1 3PPI and 1 DFSP in test? If so, then we have been successful.</a:t>
                      </a:r>
                      <a:endParaRPr b="1"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2700">
                        <a:solidFill>
                          <a:srgbClr val="FF0000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27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Minimum : End-to-end testing of 3PPI features with support for FSP, PISP instances, 3P services on the Hub and PISP services along with GSP adapter</a:t>
                      </a:r>
                      <a:endParaRPr sz="27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</a:tbl>
          </a:graphicData>
        </a:graphic>
      </p:graphicFrame>
      <p:sp>
        <p:nvSpPr>
          <p:cNvPr id="145" name="Google Shape;145;p19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6" name="Google Shape;146;p19"/>
          <p:cNvSpPr txBox="1"/>
          <p:nvPr/>
        </p:nvSpPr>
        <p:spPr>
          <a:xfrm>
            <a:off x="21213425" y="311825"/>
            <a:ext cx="29010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Confidence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200"/>
              <a:t> Vote:</a:t>
            </a:r>
            <a:r>
              <a:rPr lang="en-US" sz="2200"/>
              <a:t>  </a:t>
            </a:r>
            <a:r>
              <a:rPr b="1" lang="en-US" sz="2200"/>
              <a:t>3.5</a:t>
            </a:r>
            <a:endParaRPr b="1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/>
          <p:nvPr>
            <p:ph type="title"/>
          </p:nvPr>
        </p:nvSpPr>
        <p:spPr>
          <a:xfrm>
            <a:off x="1663917" y="3419477"/>
            <a:ext cx="13936800" cy="5705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/>
              <a:t>3PPI features status</a:t>
            </a:r>
            <a:endParaRPr sz="7200"/>
          </a:p>
        </p:txBody>
      </p:sp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0"/>
          <p:cNvSpPr txBox="1"/>
          <p:nvPr>
            <p:ph idx="12" type="sldNum"/>
          </p:nvPr>
        </p:nvSpPr>
        <p:spPr>
          <a:xfrm>
            <a:off x="17223444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